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65" r:id="rId5"/>
  </p:sldMasterIdLst>
  <p:notesMasterIdLst>
    <p:notesMasterId r:id="rId31"/>
  </p:notesMasterIdLst>
  <p:handoutMasterIdLst>
    <p:handoutMasterId r:id="rId32"/>
  </p:handoutMasterIdLst>
  <p:sldIdLst>
    <p:sldId id="607" r:id="rId6"/>
    <p:sldId id="623" r:id="rId7"/>
    <p:sldId id="599" r:id="rId8"/>
    <p:sldId id="622" r:id="rId9"/>
    <p:sldId id="629" r:id="rId10"/>
    <p:sldId id="639" r:id="rId11"/>
    <p:sldId id="642" r:id="rId12"/>
    <p:sldId id="643" r:id="rId13"/>
    <p:sldId id="627" r:id="rId14"/>
    <p:sldId id="628" r:id="rId15"/>
    <p:sldId id="625" r:id="rId16"/>
    <p:sldId id="624" r:id="rId17"/>
    <p:sldId id="644" r:id="rId18"/>
    <p:sldId id="630" r:id="rId19"/>
    <p:sldId id="631" r:id="rId20"/>
    <p:sldId id="635" r:id="rId21"/>
    <p:sldId id="645" r:id="rId22"/>
    <p:sldId id="413" r:id="rId23"/>
    <p:sldId id="637" r:id="rId24"/>
    <p:sldId id="636" r:id="rId25"/>
    <p:sldId id="638" r:id="rId26"/>
    <p:sldId id="417" r:id="rId27"/>
    <p:sldId id="640" r:id="rId28"/>
    <p:sldId id="419" r:id="rId29"/>
    <p:sldId id="641" r:id="rId30"/>
  </p:sldIdLst>
  <p:sldSz cx="13442950" cy="7561263"/>
  <p:notesSz cx="6858000" cy="9144000"/>
  <p:defaultTextStyle>
    <a:defPPr>
      <a:defRPr lang="pt-BR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 userDrawn="1">
          <p15:clr>
            <a:srgbClr val="A4A3A4"/>
          </p15:clr>
        </p15:guide>
        <p15:guide id="2" pos="4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5A"/>
    <a:srgbClr val="32B9CD"/>
    <a:srgbClr val="FAB2A4"/>
    <a:srgbClr val="D2EEF1"/>
    <a:srgbClr val="EB3C2D"/>
    <a:srgbClr val="272A30"/>
    <a:srgbClr val="CC9900"/>
    <a:srgbClr val="253746"/>
    <a:srgbClr val="FF781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386F1-C09B-44C9-807E-A7A00ED9C7F4}" v="1" dt="2020-08-27T19:50:33.722"/>
    <p1510:client id="{D18C8A6F-177B-FD9F-3BB7-409D40F938C5}" v="1065" dt="2020-08-27T23:48:16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9" autoAdjust="0"/>
    <p:restoredTop sz="94660"/>
  </p:normalViewPr>
  <p:slideViewPr>
    <p:cSldViewPr snapToGrid="0">
      <p:cViewPr varScale="1">
        <p:scale>
          <a:sx n="99" d="100"/>
          <a:sy n="99" d="100"/>
        </p:scale>
        <p:origin x="2238" y="96"/>
      </p:cViewPr>
      <p:guideLst>
        <p:guide orient="horz" pos="1815"/>
        <p:guide pos="4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65D1-5C11-455D-9F9A-0E035F00A0DA}" type="datetimeFigureOut">
              <a:rPr lang="pt-BR" smtClean="0"/>
              <a:pPr/>
              <a:t>27/08/2020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3B7C-E4AE-4E9E-8479-7C668141D48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A3EF-18EA-43DE-B1BB-402A3C558822}" type="datetimeFigureOut">
              <a:rPr lang="pt-BR" smtClean="0"/>
              <a:pPr/>
              <a:t>27/08/2020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645A-D0AE-4F6E-A17E-E0036A9041AF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184972" y="1331922"/>
            <a:ext cx="9423944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‹#›</a:t>
            </a:fld>
            <a:endParaRPr lang="pt-BR" sz="88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84972" y="108228"/>
            <a:ext cx="10782599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2153" y="1692535"/>
            <a:ext cx="5939637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72153" y="2397901"/>
            <a:ext cx="5939637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828833" y="1692535"/>
            <a:ext cx="5941970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828833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12963" y="108228"/>
            <a:ext cx="10854608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92917" y="6876976"/>
            <a:ext cx="11586960" cy="504056"/>
          </a:xfrm>
          <a:prstGeom prst="rect">
            <a:avLst/>
          </a:prstGeom>
        </p:spPr>
        <p:txBody>
          <a:bodyPr anchor="t"/>
          <a:lstStyle>
            <a:lvl1pPr>
              <a:buNone/>
              <a:defRPr sz="1509" b="0" baseline="0">
                <a:solidFill>
                  <a:srgbClr val="292C34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‹#›</a:t>
            </a:fld>
            <a:endParaRPr lang="pt-BR" sz="880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a com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1404376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771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8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514" b="0">
                <a:solidFill>
                  <a:schemeClr val="bg1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/>
        </p:nvSpPr>
        <p:spPr bwMode="auto">
          <a:xfrm>
            <a:off x="-9915" y="5"/>
            <a:ext cx="7998715" cy="7561263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5783505" y="1927234"/>
            <a:ext cx="1353076" cy="3076575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88" y="2139585"/>
            <a:ext cx="1793963" cy="6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27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210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828982" y="1331914"/>
            <a:ext cx="8779933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‹#›</a:t>
            </a:fld>
            <a:endParaRPr lang="pt-BR" sz="700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29885" y="108224"/>
            <a:ext cx="10137686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00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23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6128756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80364" y="2052439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848240" y="5965785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33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3"/>
          <p:cNvSpPr>
            <a:spLocks noChangeAspect="1" noChangeArrowheads="1" noTextEdit="1"/>
          </p:cNvSpPr>
          <p:nvPr userDrawn="1"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 userDrawn="1"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 userDrawn="1"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 userDrawn="1"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 userDrawn="1"/>
        </p:nvSpPr>
        <p:spPr bwMode="auto">
          <a:xfrm>
            <a:off x="5675268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 userDrawn="1"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28819" y="1960324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77464" y="5927709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01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68" r:id="rId4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29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Ideação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4.1 Valide com um especialista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8933702" cy="1738109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200" dirty="0">
                <a:solidFill>
                  <a:srgbClr val="292C34"/>
                </a:solidFill>
                <a:ea typeface="+mn-lt"/>
                <a:cs typeface="+mn-lt"/>
              </a:rPr>
              <a:t>Projeto: </a:t>
            </a:r>
            <a:r>
              <a:rPr lang="pt-BR" sz="3200" b="1" dirty="0">
                <a:solidFill>
                  <a:srgbClr val="292C34"/>
                </a:solidFill>
                <a:ea typeface="+mn-lt"/>
                <a:cs typeface="+mn-lt"/>
              </a:rPr>
              <a:t>Monitoração de computadores em escolas</a:t>
            </a:r>
            <a:endParaRPr lang="pt-BR" sz="3200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sz="3200" dirty="0">
                <a:solidFill>
                  <a:srgbClr val="292C34"/>
                </a:solidFill>
                <a:ea typeface="+mn-lt"/>
                <a:cs typeface="+mn-lt"/>
              </a:rPr>
              <a:t>Meta: Inovar e agilizar o suporte de T.I </a:t>
            </a:r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880" dirty="0"/>
          </a:p>
        </p:txBody>
      </p:sp>
      <p:pic>
        <p:nvPicPr>
          <p:cNvPr id="20" name="Picture 4" descr="A picture containing indoor, building, table, orange&#10;&#10;Description automatically generated">
            <a:extLst>
              <a:ext uri="{FF2B5EF4-FFF2-40B4-BE49-F238E27FC236}">
                <a16:creationId xmlns:a16="http://schemas.microsoft.com/office/drawing/2014/main" id="{7AF3FA4E-4EDE-4F75-B1A1-C7FE12D0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984" y="1334010"/>
            <a:ext cx="3387714" cy="1768803"/>
          </a:xfrm>
          <a:prstGeom prst="rect">
            <a:avLst/>
          </a:prstGeom>
        </p:spPr>
      </p:pic>
      <p:sp>
        <p:nvSpPr>
          <p:cNvPr id="69" name="Pentágono 1">
            <a:extLst>
              <a:ext uri="{FF2B5EF4-FFF2-40B4-BE49-F238E27FC236}">
                <a16:creationId xmlns:a16="http://schemas.microsoft.com/office/drawing/2014/main" id="{7F1B343C-D3B7-4B24-9E29-FE9D39CA23DA}"/>
              </a:ext>
            </a:extLst>
          </p:cNvPr>
          <p:cNvSpPr/>
          <p:nvPr/>
        </p:nvSpPr>
        <p:spPr>
          <a:xfrm>
            <a:off x="58050" y="3524677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PROFESSOR</a:t>
            </a:r>
            <a:endParaRPr lang="pt-BR" dirty="0">
              <a:cs typeface="Calibri"/>
            </a:endParaRPr>
          </a:p>
        </p:txBody>
      </p:sp>
      <p:sp>
        <p:nvSpPr>
          <p:cNvPr id="71" name="Pentágono 7">
            <a:extLst>
              <a:ext uri="{FF2B5EF4-FFF2-40B4-BE49-F238E27FC236}">
                <a16:creationId xmlns:a16="http://schemas.microsoft.com/office/drawing/2014/main" id="{908B9DEC-8B68-4840-9D55-CC18A2485734}"/>
              </a:ext>
            </a:extLst>
          </p:cNvPr>
          <p:cNvSpPr/>
          <p:nvPr/>
        </p:nvSpPr>
        <p:spPr>
          <a:xfrm>
            <a:off x="60556" y="4895375"/>
            <a:ext cx="204873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COMPUTADOR</a:t>
            </a:r>
            <a:endParaRPr lang="en-US" dirty="0"/>
          </a:p>
        </p:txBody>
      </p:sp>
      <p:sp>
        <p:nvSpPr>
          <p:cNvPr id="73" name="Retângulo 3">
            <a:extLst>
              <a:ext uri="{FF2B5EF4-FFF2-40B4-BE49-F238E27FC236}">
                <a16:creationId xmlns:a16="http://schemas.microsoft.com/office/drawing/2014/main" id="{28F445AC-8BB5-4387-9179-81B9C08B241E}"/>
              </a:ext>
            </a:extLst>
          </p:cNvPr>
          <p:cNvSpPr/>
          <p:nvPr/>
        </p:nvSpPr>
        <p:spPr>
          <a:xfrm>
            <a:off x="1828648" y="3632271"/>
            <a:ext cx="2519589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Tenta registrar as notas dos alunos</a:t>
            </a:r>
          </a:p>
        </p:txBody>
      </p:sp>
      <p:sp>
        <p:nvSpPr>
          <p:cNvPr id="75" name="Retângulo 6">
            <a:extLst>
              <a:ext uri="{FF2B5EF4-FFF2-40B4-BE49-F238E27FC236}">
                <a16:creationId xmlns:a16="http://schemas.microsoft.com/office/drawing/2014/main" id="{4A0216F7-AA9B-43EF-9984-DDC2173C33ED}"/>
              </a:ext>
            </a:extLst>
          </p:cNvPr>
          <p:cNvSpPr/>
          <p:nvPr/>
        </p:nvSpPr>
        <p:spPr>
          <a:xfrm>
            <a:off x="11488692" y="3589563"/>
            <a:ext cx="1885117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rgbClr val="FFFFFF"/>
                </a:solidFill>
                <a:latin typeface="Calibri"/>
                <a:cs typeface="Calibri"/>
              </a:rPr>
              <a:t>ATENDIMENTO FINALIZADO</a:t>
            </a:r>
            <a:endParaRPr lang="pt-BR" dirty="0">
              <a:cs typeface="Calibri"/>
            </a:endParaRPr>
          </a:p>
        </p:txBody>
      </p:sp>
      <p:sp>
        <p:nvSpPr>
          <p:cNvPr id="77" name="Pentágono 7">
            <a:extLst>
              <a:ext uri="{FF2B5EF4-FFF2-40B4-BE49-F238E27FC236}">
                <a16:creationId xmlns:a16="http://schemas.microsoft.com/office/drawing/2014/main" id="{13B6F8C0-A97C-42C4-8666-D871D2EE2C4A}"/>
              </a:ext>
            </a:extLst>
          </p:cNvPr>
          <p:cNvSpPr/>
          <p:nvPr/>
        </p:nvSpPr>
        <p:spPr>
          <a:xfrm>
            <a:off x="40049" y="6116473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SUPORTE</a:t>
            </a:r>
            <a:endParaRPr lang="pt-BR" dirty="0">
              <a:cs typeface="Calibri"/>
            </a:endParaRPr>
          </a:p>
        </p:txBody>
      </p:sp>
      <p:sp>
        <p:nvSpPr>
          <p:cNvPr id="79" name="Seta para Baixo 15">
            <a:extLst>
              <a:ext uri="{FF2B5EF4-FFF2-40B4-BE49-F238E27FC236}">
                <a16:creationId xmlns:a16="http://schemas.microsoft.com/office/drawing/2014/main" id="{44D50C2E-6DB5-40C1-B612-F73928E2E7FE}"/>
              </a:ext>
            </a:extLst>
          </p:cNvPr>
          <p:cNvSpPr/>
          <p:nvPr/>
        </p:nvSpPr>
        <p:spPr>
          <a:xfrm rot="19560000">
            <a:off x="3892832" y="4248114"/>
            <a:ext cx="720080" cy="59658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1" name="Retângulo 3">
            <a:extLst>
              <a:ext uri="{FF2B5EF4-FFF2-40B4-BE49-F238E27FC236}">
                <a16:creationId xmlns:a16="http://schemas.microsoft.com/office/drawing/2014/main" id="{5F6C1DD7-FF47-405A-B3E8-3E075A81F2A0}"/>
              </a:ext>
            </a:extLst>
          </p:cNvPr>
          <p:cNvSpPr/>
          <p:nvPr/>
        </p:nvSpPr>
        <p:spPr>
          <a:xfrm>
            <a:off x="4039933" y="4942779"/>
            <a:ext cx="188384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Computador com problemas</a:t>
            </a:r>
            <a:endParaRPr lang="en-US" dirty="0"/>
          </a:p>
        </p:txBody>
      </p:sp>
      <p:sp>
        <p:nvSpPr>
          <p:cNvPr id="83" name="Seta para Baixo 15">
            <a:extLst>
              <a:ext uri="{FF2B5EF4-FFF2-40B4-BE49-F238E27FC236}">
                <a16:creationId xmlns:a16="http://schemas.microsoft.com/office/drawing/2014/main" id="{97118BC6-35B9-44A2-88D1-E915BF3B625F}"/>
              </a:ext>
            </a:extLst>
          </p:cNvPr>
          <p:cNvSpPr/>
          <p:nvPr/>
        </p:nvSpPr>
        <p:spPr>
          <a:xfrm rot="13860000">
            <a:off x="5612441" y="4246782"/>
            <a:ext cx="720080" cy="59658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5" name="Retângulo 3">
            <a:extLst>
              <a:ext uri="{FF2B5EF4-FFF2-40B4-BE49-F238E27FC236}">
                <a16:creationId xmlns:a16="http://schemas.microsoft.com/office/drawing/2014/main" id="{8FCDBA10-2B2B-447A-A457-4DD438377E4B}"/>
              </a:ext>
            </a:extLst>
          </p:cNvPr>
          <p:cNvSpPr/>
          <p:nvPr/>
        </p:nvSpPr>
        <p:spPr>
          <a:xfrm>
            <a:off x="5851732" y="3732097"/>
            <a:ext cx="1883844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Pede ajuda</a:t>
            </a:r>
          </a:p>
        </p:txBody>
      </p:sp>
      <p:sp>
        <p:nvSpPr>
          <p:cNvPr id="87" name="Seta para Baixo 15">
            <a:extLst>
              <a:ext uri="{FF2B5EF4-FFF2-40B4-BE49-F238E27FC236}">
                <a16:creationId xmlns:a16="http://schemas.microsoft.com/office/drawing/2014/main" id="{DF3F1BBA-D229-4B41-A9F3-98635FD62C01}"/>
              </a:ext>
            </a:extLst>
          </p:cNvPr>
          <p:cNvSpPr/>
          <p:nvPr/>
        </p:nvSpPr>
        <p:spPr>
          <a:xfrm rot="20580000">
            <a:off x="7290151" y="4067114"/>
            <a:ext cx="720080" cy="216628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Retângulo 3">
            <a:extLst>
              <a:ext uri="{FF2B5EF4-FFF2-40B4-BE49-F238E27FC236}">
                <a16:creationId xmlns:a16="http://schemas.microsoft.com/office/drawing/2014/main" id="{C28C0CAF-AB6E-48DE-AA14-08329452D36B}"/>
              </a:ext>
            </a:extLst>
          </p:cNvPr>
          <p:cNvSpPr/>
          <p:nvPr/>
        </p:nvSpPr>
        <p:spPr>
          <a:xfrm>
            <a:off x="7541860" y="6222541"/>
            <a:ext cx="188384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Vai até a sala dos professores</a:t>
            </a:r>
            <a:endParaRPr lang="en-US" dirty="0"/>
          </a:p>
        </p:txBody>
      </p:sp>
      <p:sp>
        <p:nvSpPr>
          <p:cNvPr id="91" name="Seta para Baixo 15">
            <a:extLst>
              <a:ext uri="{FF2B5EF4-FFF2-40B4-BE49-F238E27FC236}">
                <a16:creationId xmlns:a16="http://schemas.microsoft.com/office/drawing/2014/main" id="{1418A8D8-08DA-4327-B1D6-D930EBC2D7CC}"/>
              </a:ext>
            </a:extLst>
          </p:cNvPr>
          <p:cNvSpPr/>
          <p:nvPr/>
        </p:nvSpPr>
        <p:spPr>
          <a:xfrm rot="16200000">
            <a:off x="9462637" y="6243956"/>
            <a:ext cx="720080" cy="59658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Retângulo 3">
            <a:extLst>
              <a:ext uri="{FF2B5EF4-FFF2-40B4-BE49-F238E27FC236}">
                <a16:creationId xmlns:a16="http://schemas.microsoft.com/office/drawing/2014/main" id="{A686FC51-D96D-4A5B-8C3B-E1093391C15D}"/>
              </a:ext>
            </a:extLst>
          </p:cNvPr>
          <p:cNvSpPr/>
          <p:nvPr/>
        </p:nvSpPr>
        <p:spPr>
          <a:xfrm>
            <a:off x="10164120" y="6222541"/>
            <a:ext cx="188384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Repara o computador</a:t>
            </a:r>
          </a:p>
        </p:txBody>
      </p:sp>
      <p:sp>
        <p:nvSpPr>
          <p:cNvPr id="95" name="Seta para Baixo 15">
            <a:extLst>
              <a:ext uri="{FF2B5EF4-FFF2-40B4-BE49-F238E27FC236}">
                <a16:creationId xmlns:a16="http://schemas.microsoft.com/office/drawing/2014/main" id="{C8A66963-9B9E-4143-A6EB-DA4ECCF05B83}"/>
              </a:ext>
            </a:extLst>
          </p:cNvPr>
          <p:cNvSpPr/>
          <p:nvPr/>
        </p:nvSpPr>
        <p:spPr>
          <a:xfrm rot="9600000">
            <a:off x="10026815" y="4309535"/>
            <a:ext cx="720080" cy="192006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7" name="Retângulo 3">
            <a:extLst>
              <a:ext uri="{FF2B5EF4-FFF2-40B4-BE49-F238E27FC236}">
                <a16:creationId xmlns:a16="http://schemas.microsoft.com/office/drawing/2014/main" id="{1A8D9DC2-9092-4174-BD14-A675C60DB612}"/>
              </a:ext>
            </a:extLst>
          </p:cNvPr>
          <p:cNvSpPr/>
          <p:nvPr/>
        </p:nvSpPr>
        <p:spPr>
          <a:xfrm>
            <a:off x="8165448" y="3628279"/>
            <a:ext cx="2714415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Registra a nota e desliga o computador</a:t>
            </a:r>
            <a:endParaRPr lang="en-US" dirty="0"/>
          </a:p>
        </p:txBody>
      </p:sp>
      <p:sp>
        <p:nvSpPr>
          <p:cNvPr id="99" name="Seta para Baixo 15">
            <a:extLst>
              <a:ext uri="{FF2B5EF4-FFF2-40B4-BE49-F238E27FC236}">
                <a16:creationId xmlns:a16="http://schemas.microsoft.com/office/drawing/2014/main" id="{0B74F4B8-8A51-485E-A653-BDB47044EA68}"/>
              </a:ext>
            </a:extLst>
          </p:cNvPr>
          <p:cNvSpPr/>
          <p:nvPr/>
        </p:nvSpPr>
        <p:spPr>
          <a:xfrm rot="16200000">
            <a:off x="10690574" y="3649692"/>
            <a:ext cx="720080" cy="59658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Retângulo 18">
            <a:extLst>
              <a:ext uri="{FF2B5EF4-FFF2-40B4-BE49-F238E27FC236}">
                <a16:creationId xmlns:a16="http://schemas.microsoft.com/office/drawing/2014/main" id="{B91508E7-188C-47C4-8B99-2ABE11F0E6F9}"/>
              </a:ext>
            </a:extLst>
          </p:cNvPr>
          <p:cNvSpPr/>
          <p:nvPr/>
        </p:nvSpPr>
        <p:spPr>
          <a:xfrm>
            <a:off x="-3174" y="3204744"/>
            <a:ext cx="13445989" cy="3984177"/>
          </a:xfrm>
          <a:prstGeom prst="rect">
            <a:avLst/>
          </a:prstGeom>
          <a:solidFill>
            <a:srgbClr val="32B9C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01" name="Picture 100" descr="Gerente de SUpermercado | Themos Vagas | Empregos e Estágios">
            <a:extLst>
              <a:ext uri="{FF2B5EF4-FFF2-40B4-BE49-F238E27FC236}">
                <a16:creationId xmlns:a16="http://schemas.microsoft.com/office/drawing/2014/main" id="{4646CA1F-6C9E-4D86-9EB9-161FCEF71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8687" y="3220620"/>
            <a:ext cx="1745494" cy="23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tângulo 16">
            <a:extLst>
              <a:ext uri="{FF2B5EF4-FFF2-40B4-BE49-F238E27FC236}">
                <a16:creationId xmlns:a16="http://schemas.microsoft.com/office/drawing/2014/main" id="{9DBDEDDA-948D-408D-AB17-AF35AAA65C9F}"/>
              </a:ext>
            </a:extLst>
          </p:cNvPr>
          <p:cNvSpPr/>
          <p:nvPr/>
        </p:nvSpPr>
        <p:spPr>
          <a:xfrm>
            <a:off x="2574181" y="3200457"/>
            <a:ext cx="9078619" cy="1541082"/>
          </a:xfrm>
          <a:prstGeom prst="rect">
            <a:avLst/>
          </a:prstGeom>
          <a:solidFill>
            <a:srgbClr val="32B9CD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 err="1">
                <a:solidFill>
                  <a:srgbClr val="272A30"/>
                </a:solidFill>
                <a:latin typeface="Exo 2"/>
              </a:rPr>
              <a:t>Sr</a:t>
            </a:r>
            <a:r>
              <a:rPr lang="pt-BR" sz="4000" b="1" dirty="0">
                <a:solidFill>
                  <a:srgbClr val="272A30"/>
                </a:solidFill>
                <a:latin typeface="Exo 2"/>
              </a:rPr>
              <a:t> Professor...é assim que funciona?</a:t>
            </a:r>
          </a:p>
        </p:txBody>
      </p:sp>
    </p:spTree>
    <p:extLst>
      <p:ext uri="{BB962C8B-B14F-4D97-AF65-F5344CB8AC3E}">
        <p14:creationId xmlns:p14="http://schemas.microsoft.com/office/powerpoint/2010/main" val="186798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9" grpId="0" animBg="1"/>
      <p:bldP spid="81" grpId="0"/>
      <p:bldP spid="83" grpId="0" animBg="1"/>
      <p:bldP spid="85" grpId="0"/>
      <p:bldP spid="87" grpId="0" animBg="1"/>
      <p:bldP spid="89" grpId="0"/>
      <p:bldP spid="91" grpId="0" animBg="1"/>
      <p:bldP spid="93" grpId="0"/>
      <p:bldP spid="95" grpId="0" animBg="1"/>
      <p:bldP spid="97" grpId="0"/>
      <p:bldP spid="9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060639" y="2181650"/>
            <a:ext cx="7869415" cy="391767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pt-BR" sz="2800" dirty="0">
                <a:latin typeface="Exo 2"/>
              </a:rPr>
              <a:t>Como podemos ajudar a escola a ser mais produtiva?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>
                <a:latin typeface="Exo 2"/>
              </a:rPr>
              <a:t>Como podemos ajudar a deixar o atendimento do suporte mais rápido?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>
                <a:latin typeface="Exo 2"/>
              </a:rPr>
              <a:t>Como podemos facilitar o trabalho do suporte?</a:t>
            </a:r>
          </a:p>
          <a:p>
            <a:pPr marL="0" indent="0">
              <a:buNone/>
            </a:pPr>
            <a:r>
              <a:rPr lang="pt-BR" sz="2800" dirty="0"/>
              <a:t>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pPr marL="430530" indent="-430530"/>
            <a:endParaRPr lang="pt-BR" sz="1400" dirty="0">
              <a:solidFill>
                <a:srgbClr val="253746"/>
              </a:solidFill>
            </a:endParaRPr>
          </a:p>
          <a:p>
            <a:pPr marL="430530" indent="-430530"/>
            <a:endParaRPr lang="pt-BR" sz="1400" dirty="0">
              <a:solidFill>
                <a:srgbClr val="253746"/>
              </a:solidFill>
            </a:endParaRPr>
          </a:p>
          <a:p>
            <a:pPr marL="430530" indent="-430530"/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184972" y="108228"/>
            <a:ext cx="11049152" cy="765639"/>
          </a:xfrm>
        </p:spPr>
        <p:txBody>
          <a:bodyPr/>
          <a:lstStyle/>
          <a:p>
            <a:r>
              <a:rPr lang="pt-BR" dirty="0"/>
              <a:t>5. Perguntas: Como podemos...? </a:t>
            </a:r>
          </a:p>
          <a:p>
            <a:r>
              <a:rPr lang="pt-BR" dirty="0"/>
              <a:t>De cada negócio (para hoje 3...normalmente muitas)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4177BF-B32F-4A68-A687-ACC121E68031}"/>
              </a:ext>
            </a:extLst>
          </p:cNvPr>
          <p:cNvSpPr txBox="1"/>
          <p:nvPr/>
        </p:nvSpPr>
        <p:spPr>
          <a:xfrm>
            <a:off x="1768495" y="4868248"/>
            <a:ext cx="148886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3200" b="1" dirty="0"/>
              <a:t>ESCOLA</a:t>
            </a:r>
          </a:p>
        </p:txBody>
      </p:sp>
      <p:pic>
        <p:nvPicPr>
          <p:cNvPr id="5" name="Picture 4" descr="A picture containing indoor, building, table, orange&#10;&#10;Description automatically generated">
            <a:extLst>
              <a:ext uri="{FF2B5EF4-FFF2-40B4-BE49-F238E27FC236}">
                <a16:creationId xmlns:a16="http://schemas.microsoft.com/office/drawing/2014/main" id="{5CDE61C7-94C3-4992-BEBE-106111B8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51" y="2625008"/>
            <a:ext cx="4013205" cy="20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  <a:p>
            <a:r>
              <a:rPr lang="pt-BR" dirty="0"/>
              <a:t>20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559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6. Pegue o negócio + Mapa + Perguntas...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692247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729" y="337964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2377438" y="2103117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E5D608-D94B-40B2-A8C6-BFEF1692A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938" y="3780631"/>
            <a:ext cx="5570547" cy="15754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5549A0-01BC-4CA7-B589-BA144778C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363" y="4925312"/>
            <a:ext cx="3373273" cy="17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5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7. Pesquise ideias existentes (hoje 3...)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32791F9A-E66F-4D82-A29B-8BBCD18D2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9954" y="1642287"/>
            <a:ext cx="7859162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Resultado da pesquisa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Aplicação que acessa remotamente a máquina</a:t>
            </a:r>
          </a:p>
          <a:p>
            <a:r>
              <a:rPr lang="pt-BR" sz="2800" dirty="0"/>
              <a:t>Aplicação que vê informações das máquinas e que está instalado (aplicações de inventários)</a:t>
            </a:r>
          </a:p>
          <a:p>
            <a:r>
              <a:rPr lang="pt-BR" sz="2800" dirty="0"/>
              <a:t>Aplicação que captura logs de erros...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877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 Rabisque várias ideias (Hoje faça 1 ou 2)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0" b="16077"/>
          <a:stretch/>
        </p:blipFill>
        <p:spPr>
          <a:xfrm>
            <a:off x="4948219" y="770064"/>
            <a:ext cx="5947152" cy="602113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AF91F1-C0AC-4FB3-A285-234115CFFC38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14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86FB66C1-2630-47F9-9BEF-F3AFC94B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634420C8-75E8-4AE8-B56A-B411EBF83556}"/>
              </a:ext>
            </a:extLst>
          </p:cNvPr>
          <p:cNvSpPr/>
          <p:nvPr/>
        </p:nvSpPr>
        <p:spPr>
          <a:xfrm>
            <a:off x="4403959" y="666262"/>
            <a:ext cx="4104888" cy="380129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5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9.Faz o </a:t>
            </a:r>
            <a:r>
              <a:rPr lang="pt-BR" dirty="0" err="1"/>
              <a:t>Crazy</a:t>
            </a:r>
            <a:r>
              <a:rPr lang="pt-BR" dirty="0"/>
              <a:t> 8s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9CD8859-DC70-4E7E-BC5A-6548C476F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01615" y="232853"/>
            <a:ext cx="5592537" cy="820656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8EC2A6-6F58-4F70-992E-F4F648997BAB}"/>
              </a:ext>
            </a:extLst>
          </p:cNvPr>
          <p:cNvSpPr txBox="1"/>
          <p:nvPr/>
        </p:nvSpPr>
        <p:spPr>
          <a:xfrm>
            <a:off x="5338813" y="970157"/>
            <a:ext cx="2025378" cy="569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err="1">
                <a:solidFill>
                  <a:srgbClr val="292C34"/>
                </a:solidFill>
                <a:latin typeface="Exo 2" panose="00000500000000000000" pitchFamily="50" charset="0"/>
              </a:rPr>
              <a:t>Crazy</a:t>
            </a:r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 8s</a:t>
            </a:r>
          </a:p>
        </p:txBody>
      </p:sp>
    </p:spTree>
    <p:extLst>
      <p:ext uri="{BB962C8B-B14F-4D97-AF65-F5344CB8AC3E}">
        <p14:creationId xmlns:p14="http://schemas.microsoft.com/office/powerpoint/2010/main" val="10802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10.Escolha a melhor ou combinação das melhores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663" y="1942271"/>
            <a:ext cx="2942695" cy="34327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0568E2-2375-4E7E-9AD8-2B6378531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8326" y="2359994"/>
            <a:ext cx="5947152" cy="2597321"/>
          </a:xfrm>
          <a:prstGeom prst="rect">
            <a:avLst/>
          </a:prstGeom>
        </p:spPr>
      </p:pic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A95289DA-B159-4831-8E96-BEC9E8E9E1ED}"/>
              </a:ext>
            </a:extLst>
          </p:cNvPr>
          <p:cNvSpPr/>
          <p:nvPr/>
        </p:nvSpPr>
        <p:spPr>
          <a:xfrm>
            <a:off x="5571944" y="3120957"/>
            <a:ext cx="1149531" cy="1319348"/>
          </a:xfrm>
          <a:prstGeom prst="mathPlus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75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760" y="47876"/>
            <a:ext cx="10137686" cy="765639"/>
          </a:xfrm>
        </p:spPr>
        <p:txBody>
          <a:bodyPr/>
          <a:lstStyle/>
          <a:p>
            <a:r>
              <a:rPr lang="pt-BR" sz="4000" dirty="0"/>
              <a:t>11. Esboço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2409E58-7A14-469C-BA0E-8AF4C719E506}"/>
              </a:ext>
            </a:extLst>
          </p:cNvPr>
          <p:cNvSpPr txBox="1">
            <a:spLocks/>
          </p:cNvSpPr>
          <p:nvPr/>
        </p:nvSpPr>
        <p:spPr>
          <a:xfrm>
            <a:off x="295525" y="851111"/>
            <a:ext cx="7292077" cy="270224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a melhor ideia de cada um colocada no papel.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um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 de painéis desenhados em post its exibindo o que os seus clientes vão ver ao interagir com seu produto ou serviço.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1E49911B-DCC8-40E6-B4DE-85504F3BA15B}"/>
              </a:ext>
            </a:extLst>
          </p:cNvPr>
          <p:cNvSpPr txBox="1">
            <a:spLocks/>
          </p:cNvSpPr>
          <p:nvPr/>
        </p:nvSpPr>
        <p:spPr>
          <a:xfrm>
            <a:off x="185452" y="3763286"/>
            <a:ext cx="7292077" cy="3176071"/>
          </a:xfrm>
          <a:prstGeom prst="rect">
            <a:avLst/>
          </a:prstGeom>
          <a:solidFill>
            <a:srgbClr val="32B9CD"/>
          </a:solidFill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Dicas: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autoexplicativo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anônimo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Palavras são importantes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Use um título marcante</a:t>
            </a:r>
          </a:p>
        </p:txBody>
      </p:sp>
      <p:pic>
        <p:nvPicPr>
          <p:cNvPr id="10" name="Imagem 9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B4BB83F-E0B7-4D84-8A8A-BC46CFA07D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79729" y="1616454"/>
            <a:ext cx="6423499" cy="48176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4FA4C2-2C3B-42D5-AE10-8B5B3779E621}"/>
              </a:ext>
            </a:extLst>
          </p:cNvPr>
          <p:cNvSpPr txBox="1"/>
          <p:nvPr/>
        </p:nvSpPr>
        <p:spPr>
          <a:xfrm>
            <a:off x="9072793" y="266336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44340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GRUPO DE NOVO</a:t>
            </a:r>
          </a:p>
          <a:p>
            <a:r>
              <a:rPr lang="pt-BR" dirty="0"/>
              <a:t>20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2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EM GRUPO</a:t>
            </a:r>
          </a:p>
          <a:p>
            <a:r>
              <a:rPr lang="pt-BR" dirty="0"/>
              <a:t>30 min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479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12. Mapa de calor</a:t>
            </a:r>
          </a:p>
        </p:txBody>
      </p:sp>
      <p:sp>
        <p:nvSpPr>
          <p:cNvPr id="15" name="Espaço Reservado para Texto 1">
            <a:extLst>
              <a:ext uri="{FF2B5EF4-FFF2-40B4-BE49-F238E27FC236}">
                <a16:creationId xmlns:a16="http://schemas.microsoft.com/office/drawing/2014/main" id="{91AB5104-45C6-4E6E-8780-513A4808B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2542" y="1206364"/>
            <a:ext cx="7961582" cy="3312368"/>
          </a:xfrm>
        </p:spPr>
        <p:txBody>
          <a:bodyPr/>
          <a:lstStyle/>
          <a:p>
            <a:r>
              <a:rPr lang="pt-BR" sz="2800" dirty="0"/>
              <a:t>Agora cada um coloca sua ideia melhorada e assim como se fosse um museu.</a:t>
            </a:r>
          </a:p>
          <a:p>
            <a:r>
              <a:rPr lang="pt-BR" sz="2800" dirty="0"/>
              <a:t>Todos vão marcando aquelas que gostaram.</a:t>
            </a:r>
            <a:endParaRPr lang="pt-BR" sz="1400" dirty="0">
              <a:solidFill>
                <a:srgbClr val="253746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COLAR BOLINHAS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5495103" y="3062174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E12AC9D-74C5-454F-9633-04FE8FF52C8F}"/>
              </a:ext>
            </a:extLst>
          </p:cNvPr>
          <p:cNvSpPr/>
          <p:nvPr/>
        </p:nvSpPr>
        <p:spPr>
          <a:xfrm>
            <a:off x="6331125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18B7BDC-6F98-4B13-9D25-4B92A989D23B}"/>
              </a:ext>
            </a:extLst>
          </p:cNvPr>
          <p:cNvSpPr/>
          <p:nvPr/>
        </p:nvSpPr>
        <p:spPr>
          <a:xfrm>
            <a:off x="7162791" y="3082833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771A2E0-180D-477C-898E-4338F6836308}"/>
              </a:ext>
            </a:extLst>
          </p:cNvPr>
          <p:cNvSpPr/>
          <p:nvPr/>
        </p:nvSpPr>
        <p:spPr>
          <a:xfrm>
            <a:off x="549510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05A935-19E2-49F5-B30C-8DE9388E3EE5}"/>
              </a:ext>
            </a:extLst>
          </p:cNvPr>
          <p:cNvSpPr/>
          <p:nvPr/>
        </p:nvSpPr>
        <p:spPr>
          <a:xfrm>
            <a:off x="6313707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1FBDF5C-FCE8-47E2-8337-12D4B6850100}"/>
              </a:ext>
            </a:extLst>
          </p:cNvPr>
          <p:cNvSpPr/>
          <p:nvPr/>
        </p:nvSpPr>
        <p:spPr>
          <a:xfrm>
            <a:off x="714537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3A0E04-AA49-48F2-8B54-78BF8EF77A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58"/>
          <a:stretch/>
        </p:blipFill>
        <p:spPr>
          <a:xfrm rot="5400000">
            <a:off x="-290347" y="1920221"/>
            <a:ext cx="5815969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F61BA27-26AC-4451-9D58-799C13EFD391}"/>
              </a:ext>
            </a:extLst>
          </p:cNvPr>
          <p:cNvSpPr txBox="1"/>
          <p:nvPr/>
        </p:nvSpPr>
        <p:spPr>
          <a:xfrm>
            <a:off x="1198952" y="873867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2245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21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13. Críticas relâmpago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4140" y="4772606"/>
            <a:ext cx="1677048" cy="27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7703090" y="5106897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ANOTO</a:t>
            </a:r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BA097E9B-B835-46D3-BCAC-65336F066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1"/>
          <a:stretch/>
        </p:blipFill>
        <p:spPr>
          <a:xfrm rot="5400000">
            <a:off x="-152410" y="1806221"/>
            <a:ext cx="5823454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F8447A-DE1E-423B-8E33-96F6EF705646}"/>
              </a:ext>
            </a:extLst>
          </p:cNvPr>
          <p:cNvSpPr txBox="1"/>
          <p:nvPr/>
        </p:nvSpPr>
        <p:spPr>
          <a:xfrm>
            <a:off x="1548587" y="1010919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E0118A8-A1F6-4810-8863-4D125A46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8546495" y="822874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lão de Fala: Oval 16">
            <a:extLst>
              <a:ext uri="{FF2B5EF4-FFF2-40B4-BE49-F238E27FC236}">
                <a16:creationId xmlns:a16="http://schemas.microsoft.com/office/drawing/2014/main" id="{353DC67F-2C64-416D-8432-F1ED65F18FBD}"/>
              </a:ext>
            </a:extLst>
          </p:cNvPr>
          <p:cNvSpPr/>
          <p:nvPr/>
        </p:nvSpPr>
        <p:spPr>
          <a:xfrm>
            <a:off x="10033189" y="1303305"/>
            <a:ext cx="2134299" cy="1611493"/>
          </a:xfrm>
          <a:prstGeom prst="wedgeEllipseCallout">
            <a:avLst>
              <a:gd name="adj1" fmla="val -64109"/>
              <a:gd name="adj2" fmla="val -753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VOU NARRAR A IDEIA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B5DAB79-2FDF-466C-83D7-7600FAF23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4" r="58095" b="13658"/>
          <a:stretch/>
        </p:blipFill>
        <p:spPr bwMode="auto">
          <a:xfrm>
            <a:off x="4460225" y="1096865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Balão de Fala: Oval 20">
            <a:extLst>
              <a:ext uri="{FF2B5EF4-FFF2-40B4-BE49-F238E27FC236}">
                <a16:creationId xmlns:a16="http://schemas.microsoft.com/office/drawing/2014/main" id="{28F7BCD6-C22A-4ECE-94C8-B2661DC8889F}"/>
              </a:ext>
            </a:extLst>
          </p:cNvPr>
          <p:cNvSpPr/>
          <p:nvPr/>
        </p:nvSpPr>
        <p:spPr>
          <a:xfrm>
            <a:off x="5851160" y="1015138"/>
            <a:ext cx="2139004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 IDEIA É MINHA. EU FICO EM SILÊNCIO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2393BF5-A40C-44BF-8A4D-564BD4E63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66576" y="4949201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alão de Fala: Oval 24">
            <a:extLst>
              <a:ext uri="{FF2B5EF4-FFF2-40B4-BE49-F238E27FC236}">
                <a16:creationId xmlns:a16="http://schemas.microsoft.com/office/drawing/2014/main" id="{A4FF93FB-81EA-4083-A09F-C2910BEE18B5}"/>
              </a:ext>
            </a:extLst>
          </p:cNvPr>
          <p:cNvSpPr/>
          <p:nvPr/>
        </p:nvSpPr>
        <p:spPr>
          <a:xfrm>
            <a:off x="11000556" y="4874164"/>
            <a:ext cx="2333863" cy="1725292"/>
          </a:xfrm>
          <a:prstGeom prst="wedgeEllipseCallout">
            <a:avLst>
              <a:gd name="adj1" fmla="val -65695"/>
              <a:gd name="adj2" fmla="val 24873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32B9CD"/>
                </a:solidFill>
              </a:rPr>
              <a:t>AGORA QUE ACABOU...EU RESPONDO PERGUNTAS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E24ACE9-3DF7-47E5-B5C2-C4B68E108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370" y="873867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09B5BAD-FE5F-408C-B556-C025E6375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4100" y="1147858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7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31715"/>
            <a:ext cx="10137686" cy="765639"/>
          </a:xfrm>
        </p:spPr>
        <p:txBody>
          <a:bodyPr/>
          <a:lstStyle/>
          <a:p>
            <a:r>
              <a:rPr lang="pt-BR" sz="4000" dirty="0"/>
              <a:t>14. Escolham as melhores ideias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7377194" y="1026263"/>
            <a:ext cx="5228284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b="1" dirty="0">
                <a:solidFill>
                  <a:srgbClr val="E6005A"/>
                </a:solidFill>
                <a:latin typeface="Exo 2" panose="00000500000000000000" pitchFamily="50" charset="0"/>
              </a:rPr>
              <a:t>4) Pesquisa de intenção de votos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Todos tem um voto.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solução (ou parte da solução).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storyboards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com o maior número de votos são os vencedores.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14D650-C0C4-4B4D-950C-110917854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09934" y="2051688"/>
            <a:ext cx="2859891" cy="6989926"/>
          </a:xfrm>
          <a:prstGeom prst="rect">
            <a:avLst/>
          </a:prstGeom>
        </p:spPr>
      </p:pic>
      <p:pic>
        <p:nvPicPr>
          <p:cNvPr id="8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14" y="1191616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politico ic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879" y="1121567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6800" r="69565" b="16562"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12389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PARA MINIMIZAR OS CONFLITOS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464668"/>
            <a:ext cx="2704638" cy="1689321"/>
          </a:xfrm>
          <a:prstGeom prst="wedgeEllipseCallout">
            <a:avLst>
              <a:gd name="adj1" fmla="val -72951"/>
              <a:gd name="adj2" fmla="val -4206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4261515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0172" y="76949"/>
            <a:ext cx="10137686" cy="765639"/>
          </a:xfrm>
        </p:spPr>
        <p:txBody>
          <a:bodyPr/>
          <a:lstStyle/>
          <a:p>
            <a:r>
              <a:rPr lang="pt-BR" sz="4000" dirty="0"/>
              <a:t>15. </a:t>
            </a:r>
            <a:r>
              <a:rPr lang="pt-BR" sz="4000" dirty="0" err="1"/>
              <a:t>Storyboard</a:t>
            </a:r>
            <a:r>
              <a:rPr lang="pt-BR" sz="4000" dirty="0"/>
              <a:t> 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495947" y="1294765"/>
            <a:ext cx="10575199" cy="60443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Montando o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8EE263-B1AA-41D9-8F77-BEFF09ECBB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51967" y="159995"/>
            <a:ext cx="4082855" cy="7561263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EAE6F707-E3A5-4820-B694-85CFD21A6E54}"/>
              </a:ext>
            </a:extLst>
          </p:cNvPr>
          <p:cNvSpPr txBox="1">
            <a:spLocks/>
          </p:cNvSpPr>
          <p:nvPr/>
        </p:nvSpPr>
        <p:spPr>
          <a:xfrm>
            <a:off x="8344494" y="1061223"/>
            <a:ext cx="4973527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Selecione um artista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cena de abertura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Trabalhem com o que têm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Inclua cabeçalhos simples e frases importantes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precisa explicar tudo, mas é legal dar uma ideia do que acontece.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capriche tanto nas primeiras versões (depois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vc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passa a limpo)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 último quadro precisa mostrar o problema resolvido</a:t>
            </a:r>
          </a:p>
          <a:p>
            <a:pPr>
              <a:lnSpc>
                <a:spcPct val="120000"/>
              </a:lnSpc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795FED-9D79-4017-947C-D713C0EFB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8" r="18151" b="13658"/>
          <a:stretch/>
        </p:blipFill>
        <p:spPr bwMode="auto">
          <a:xfrm>
            <a:off x="312763" y="4957983"/>
            <a:ext cx="1107771" cy="23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BA49BA45-9926-4575-A20F-57CFC956EF94}"/>
              </a:ext>
            </a:extLst>
          </p:cNvPr>
          <p:cNvSpPr/>
          <p:nvPr/>
        </p:nvSpPr>
        <p:spPr>
          <a:xfrm>
            <a:off x="1627788" y="5776578"/>
            <a:ext cx="2289300" cy="1658811"/>
          </a:xfrm>
          <a:prstGeom prst="wedgeEllipseCallout">
            <a:avLst>
              <a:gd name="adj1" fmla="val -70609"/>
              <a:gd name="adj2" fmla="val -34564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ADORO DESENHAR!</a:t>
            </a:r>
          </a:p>
        </p:txBody>
      </p:sp>
    </p:spTree>
    <p:extLst>
      <p:ext uri="{BB962C8B-B14F-4D97-AF65-F5344CB8AC3E}">
        <p14:creationId xmlns:p14="http://schemas.microsoft.com/office/powerpoint/2010/main" val="21135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57412" y="676846"/>
            <a:ext cx="5431387" cy="2592388"/>
          </a:xfrm>
        </p:spPr>
        <p:txBody>
          <a:bodyPr/>
          <a:lstStyle/>
          <a:p>
            <a:r>
              <a:rPr lang="pt-BR" dirty="0"/>
              <a:t>SERÁ QUE TEMOS UMA IDEIA BOA?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Professor Esp. Gerson Santos</a:t>
            </a:r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6E4F2-24BA-4E6B-90B9-5617AD76B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0" r="31513" b="13658"/>
          <a:stretch/>
        </p:blipFill>
        <p:spPr bwMode="auto">
          <a:xfrm>
            <a:off x="8301865" y="3224766"/>
            <a:ext cx="1147500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148E9AD1-B9CC-45C5-A18A-F8CAC0A605D2}"/>
              </a:ext>
            </a:extLst>
          </p:cNvPr>
          <p:cNvSpPr/>
          <p:nvPr/>
        </p:nvSpPr>
        <p:spPr>
          <a:xfrm>
            <a:off x="9588799" y="3580295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NÃO GOSTEI DA IDEIA..</a:t>
            </a:r>
          </a:p>
        </p:txBody>
      </p:sp>
    </p:spTree>
    <p:extLst>
      <p:ext uri="{BB962C8B-B14F-4D97-AF65-F5344CB8AC3E}">
        <p14:creationId xmlns:p14="http://schemas.microsoft.com/office/powerpoint/2010/main" val="269364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437254" y="3350622"/>
            <a:ext cx="2163607" cy="1333046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pt-BR" sz="2400" dirty="0"/>
              <a:t>Definidor: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  <a:latin typeface="Exo 2"/>
              </a:rPr>
              <a:t>Guilherme</a:t>
            </a:r>
            <a:endParaRPr lang="pt-BR" sz="12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1. Equipe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A1AAF0E8-960F-4A51-A1ED-9C8761532A2F}"/>
              </a:ext>
            </a:extLst>
          </p:cNvPr>
          <p:cNvSpPr txBox="1">
            <a:spLocks/>
          </p:cNvSpPr>
          <p:nvPr/>
        </p:nvSpPr>
        <p:spPr>
          <a:xfrm>
            <a:off x="3097271" y="3350622"/>
            <a:ext cx="2373813" cy="13330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Facilitador: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  <a:latin typeface="Exo 2"/>
              </a:rPr>
              <a:t>Isabella</a:t>
            </a:r>
            <a:endParaRPr lang="pt-BR" sz="12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3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AF4530-A3C4-4A0D-BD7E-28D98B926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79" y="4627079"/>
            <a:ext cx="7881403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271" y="1539209"/>
            <a:ext cx="1144103" cy="16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2381971-1220-4600-B6B0-A54AB6A04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471" y="1559587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5FAB8EEB-089B-4608-89FD-3DADEB193FC0}"/>
              </a:ext>
            </a:extLst>
          </p:cNvPr>
          <p:cNvSpPr txBox="1">
            <a:spLocks/>
          </p:cNvSpPr>
          <p:nvPr/>
        </p:nvSpPr>
        <p:spPr>
          <a:xfrm>
            <a:off x="5788472" y="3350622"/>
            <a:ext cx="2589342" cy="133304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Documentador: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  <a:latin typeface="Exo 2"/>
              </a:rPr>
              <a:t>Karina</a:t>
            </a:r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Luiza</a:t>
            </a: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3600" dirty="0"/>
          </a:p>
        </p:txBody>
      </p: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9F2AD31C-A1DA-4834-A529-B9BAC901B669}"/>
              </a:ext>
            </a:extLst>
          </p:cNvPr>
          <p:cNvSpPr txBox="1">
            <a:spLocks/>
          </p:cNvSpPr>
          <p:nvPr/>
        </p:nvSpPr>
        <p:spPr>
          <a:xfrm>
            <a:off x="9533158" y="1600952"/>
            <a:ext cx="3901849" cy="525704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Equipe:</a:t>
            </a:r>
            <a:endParaRPr lang="en-US"/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  <a:latin typeface="Exo 2"/>
              </a:rPr>
              <a:t>Guilherme Alves Ferreira</a:t>
            </a:r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  <a:latin typeface="Exo 2"/>
              </a:rPr>
              <a:t>Isabella Oliveira Lima</a:t>
            </a:r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  <a:latin typeface="Exo 2"/>
              </a:rPr>
              <a:t>Vinicius Silva da Conceição</a:t>
            </a:r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  <a:latin typeface="Exo 2"/>
              </a:rPr>
              <a:t>Karina </a:t>
            </a:r>
            <a:r>
              <a:rPr lang="pt-BR" sz="2400" dirty="0" err="1">
                <a:solidFill>
                  <a:srgbClr val="253746"/>
                </a:solidFill>
                <a:latin typeface="Exo 2"/>
              </a:rPr>
              <a:t>Wakassuqui</a:t>
            </a:r>
            <a:endParaRPr lang="pt-BR" sz="2400" dirty="0" err="1">
              <a:solidFill>
                <a:srgbClr val="253746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  <a:latin typeface="Exo 2"/>
              </a:rPr>
              <a:t>Luiza Vitoria</a:t>
            </a:r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1800" dirty="0">
              <a:solidFill>
                <a:srgbClr val="253746"/>
              </a:solidFill>
            </a:endParaRPr>
          </a:p>
          <a:p>
            <a:pPr marL="430530" indent="-430530"/>
            <a:endParaRPr lang="pt-BR" sz="3600" dirty="0"/>
          </a:p>
        </p:txBody>
      </p:sp>
      <p:pic>
        <p:nvPicPr>
          <p:cNvPr id="6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CD31BB-901E-4DBC-9B03-460E87009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6" y="1749304"/>
            <a:ext cx="942465" cy="1533525"/>
          </a:xfrm>
          <a:prstGeom prst="rect">
            <a:avLst/>
          </a:prstGeom>
        </p:spPr>
      </p:pic>
      <p:pic>
        <p:nvPicPr>
          <p:cNvPr id="12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E2F531-5F22-4842-B906-6CA9DEC40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76" y="1609085"/>
            <a:ext cx="1347176" cy="1822198"/>
          </a:xfrm>
          <a:prstGeom prst="rect">
            <a:avLst/>
          </a:prstGeom>
        </p:spPr>
      </p:pic>
      <p:pic>
        <p:nvPicPr>
          <p:cNvPr id="17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87FAE6-0773-49E7-9E3D-135199433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43" y="4929678"/>
            <a:ext cx="1347176" cy="2068426"/>
          </a:xfrm>
          <a:prstGeom prst="rect">
            <a:avLst/>
          </a:prstGeom>
        </p:spPr>
      </p:pic>
      <p:pic>
        <p:nvPicPr>
          <p:cNvPr id="14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CAA0A7-D994-437D-808B-09CD9580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9539" y="1422048"/>
            <a:ext cx="1047782" cy="1929525"/>
          </a:xfrm>
          <a:prstGeom prst="rect">
            <a:avLst/>
          </a:prstGeom>
        </p:spPr>
      </p:pic>
      <p:pic>
        <p:nvPicPr>
          <p:cNvPr id="19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690309-37D6-418E-B97D-169DC2370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187" y="4927119"/>
            <a:ext cx="1129813" cy="2062898"/>
          </a:xfrm>
          <a:prstGeom prst="rect">
            <a:avLst/>
          </a:prstGeom>
        </p:spPr>
      </p:pic>
      <p:pic>
        <p:nvPicPr>
          <p:cNvPr id="18" name="Picture 1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F4D32AB-9FA2-4AE4-BDC3-22B2F8CE2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2425" y="899363"/>
            <a:ext cx="1272929" cy="2524576"/>
          </a:xfrm>
          <a:prstGeom prst="rect">
            <a:avLst/>
          </a:prstGeom>
        </p:spPr>
      </p:pic>
      <p:pic>
        <p:nvPicPr>
          <p:cNvPr id="22" name="Picture 1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F0C3264-83B7-4CE2-BA15-BF04F1653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753" y="4537667"/>
            <a:ext cx="1272929" cy="25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3. Liste os 3 negócios escolhidos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5876629" y="5586703"/>
            <a:ext cx="148886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3200" b="1" dirty="0"/>
              <a:t>ESCOLA</a:t>
            </a:r>
            <a:endParaRPr lang="en-US" dirty="0"/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1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3604CB4A-6A38-4538-8657-DACDDB40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78507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 picture containing indoor, building, table, orange&#10;&#10;Description automatically generated">
            <a:extLst>
              <a:ext uri="{FF2B5EF4-FFF2-40B4-BE49-F238E27FC236}">
                <a16:creationId xmlns:a16="http://schemas.microsoft.com/office/drawing/2014/main" id="{839BD603-03D8-4792-85C3-BFBFEEF1E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209" y="3291499"/>
            <a:ext cx="4249047" cy="22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6. Escolha um negócio e  pegue o Mapa....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5756817" y="5545708"/>
            <a:ext cx="148886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3200" b="1" dirty="0"/>
              <a:t>ESCOLA</a:t>
            </a:r>
            <a:endParaRPr lang="en-US" dirty="0"/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11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4B2FE4EB-7ADC-403A-ACF7-EFE53C22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472" y="1856174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picture containing indoor, building, table, orange&#10;&#10;Description automatically generated">
            <a:extLst>
              <a:ext uri="{FF2B5EF4-FFF2-40B4-BE49-F238E27FC236}">
                <a16:creationId xmlns:a16="http://schemas.microsoft.com/office/drawing/2014/main" id="{38D8C5D4-6DC0-4397-8951-EE0C5375F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963" y="3240255"/>
            <a:ext cx="3941429" cy="207658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DB1D5A3-894B-475F-80BE-615F8294F438}"/>
              </a:ext>
            </a:extLst>
          </p:cNvPr>
          <p:cNvSpPr/>
          <p:nvPr/>
        </p:nvSpPr>
        <p:spPr>
          <a:xfrm>
            <a:off x="3775177" y="1919353"/>
            <a:ext cx="5464898" cy="49851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1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MEDIAR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307363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89608" y="1364806"/>
            <a:ext cx="12448085" cy="619529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pt-BR" sz="2400" b="1" dirty="0">
                <a:latin typeface="Exo 2"/>
              </a:rPr>
              <a:t>Porque vamos fazer esse projeto de PI?</a:t>
            </a:r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R: </a:t>
            </a:r>
            <a:endParaRPr lang="pt-BR" sz="2400" dirty="0"/>
          </a:p>
          <a:p>
            <a:pPr marL="430530" indent="-430530"/>
            <a:r>
              <a:rPr lang="pt-BR" sz="2400" dirty="0">
                <a:latin typeface="Exo 2"/>
              </a:rPr>
              <a:t>Para aumentar o rendimento escolar.</a:t>
            </a:r>
            <a:endParaRPr lang="pt-BR" sz="2400" dirty="0"/>
          </a:p>
          <a:p>
            <a:pPr marL="430530" indent="-430530"/>
            <a:r>
              <a:rPr lang="pt-BR" sz="2400" dirty="0">
                <a:latin typeface="Exo 2"/>
              </a:rPr>
              <a:t>Inovação tecnológica nas escolas</a:t>
            </a:r>
            <a:endParaRPr lang="pt-BR" sz="2400"/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O que queremos ganhar com isso no final do semestre?</a:t>
            </a:r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R: </a:t>
            </a:r>
            <a:endParaRPr lang="pt-BR" sz="2400"/>
          </a:p>
          <a:p>
            <a:pPr marL="430530" indent="-430530"/>
            <a:r>
              <a:rPr lang="pt-BR" sz="2400" dirty="0">
                <a:latin typeface="Exo 2"/>
              </a:rPr>
              <a:t>Passar de semestre</a:t>
            </a:r>
            <a:endParaRPr lang="pt-BR" sz="2400" dirty="0"/>
          </a:p>
          <a:p>
            <a:pPr marL="430530" indent="-430530"/>
            <a:r>
              <a:rPr lang="pt-BR" sz="2400" dirty="0">
                <a:latin typeface="Exo 2"/>
              </a:rPr>
              <a:t>Experimentar e descobrir novas ferramentas</a:t>
            </a:r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R:</a:t>
            </a:r>
          </a:p>
          <a:p>
            <a:pPr marL="430530" indent="-430530"/>
            <a:r>
              <a:rPr lang="pt-BR" sz="2400" dirty="0">
                <a:latin typeface="Exo 2"/>
              </a:rPr>
              <a:t>Aprender a rotina de trabalho e adquirir carga de conhecimento</a:t>
            </a:r>
            <a:endParaRPr lang="pt-BR" sz="2400" dirty="0"/>
          </a:p>
          <a:p>
            <a:pPr marL="430530" indent="-430530"/>
            <a:r>
              <a:rPr lang="pt-BR" sz="2400" dirty="0">
                <a:latin typeface="Exo 2"/>
              </a:rPr>
              <a:t>Aprender a lidar com prazos curtos</a:t>
            </a:r>
            <a:endParaRPr lang="pt-BR" sz="2400" dirty="0"/>
          </a:p>
          <a:p>
            <a:pPr marL="0" indent="0">
              <a:buNone/>
            </a:pPr>
            <a:endParaRPr lang="pt-BR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253746"/>
              </a:solidFill>
            </a:endParaRPr>
          </a:p>
          <a:p>
            <a:pPr marL="430530" indent="-430530"/>
            <a:endParaRPr lang="pt-BR" sz="2400" dirty="0">
              <a:solidFill>
                <a:srgbClr val="253746"/>
              </a:solidFill>
            </a:endParaRPr>
          </a:p>
          <a:p>
            <a:pPr marL="430530" indent="-430530"/>
            <a:endParaRPr lang="pt-BR" sz="2400" dirty="0">
              <a:solidFill>
                <a:srgbClr val="253746"/>
              </a:solidFill>
            </a:endParaRPr>
          </a:p>
          <a:p>
            <a:pPr marL="430530" indent="-430530"/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Meta Otimista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2BC58FD-B1A5-4582-B411-19A041EEA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2" t="9934" r="44024" b="13882"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F6215E8A-C2CF-4B76-9CC3-51306C96BE91}"/>
              </a:ext>
            </a:extLst>
          </p:cNvPr>
          <p:cNvSpPr/>
          <p:nvPr/>
        </p:nvSpPr>
        <p:spPr>
          <a:xfrm>
            <a:off x="11367040" y="4443629"/>
            <a:ext cx="1881289" cy="152010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  <p:pic>
        <p:nvPicPr>
          <p:cNvPr id="5" name="Picture 1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8ACFF03-E1E8-40F3-98DA-578A861C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422" y="5337070"/>
            <a:ext cx="1078104" cy="21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610094" y="1631273"/>
            <a:ext cx="12448085" cy="592854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pt-BR" sz="2400" b="1" dirty="0">
                <a:latin typeface="Exo 2"/>
              </a:rPr>
              <a:t>Porque vamos fazer esse projeto de PI?</a:t>
            </a:r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R: </a:t>
            </a:r>
            <a:endParaRPr lang="pt-BR" sz="2400" b="1" dirty="0"/>
          </a:p>
          <a:p>
            <a:pPr marL="342900" indent="-342900"/>
            <a:r>
              <a:rPr lang="pt-BR" sz="2400" dirty="0">
                <a:latin typeface="Exo 2"/>
              </a:rPr>
              <a:t>Porque precisamos aplicar o conhecimento adquirido</a:t>
            </a:r>
            <a:endParaRPr lang="pt-BR" sz="2400" b="1" dirty="0">
              <a:latin typeface="Exo 2"/>
            </a:endParaRPr>
          </a:p>
          <a:p>
            <a:pPr marL="342900" indent="-342900"/>
            <a:r>
              <a:rPr lang="pt-BR" sz="2400" dirty="0">
                <a:latin typeface="Exo 2"/>
              </a:rPr>
              <a:t>Não alcançar a inovação tecnológica nas escolas</a:t>
            </a:r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O que queremos ganhar com isso no final do semestre?</a:t>
            </a:r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R:</a:t>
            </a:r>
          </a:p>
          <a:p>
            <a:pPr marL="430530" indent="-430530"/>
            <a:r>
              <a:rPr lang="pt-BR" sz="2400" dirty="0">
                <a:latin typeface="Arial"/>
                <a:cs typeface="Arial"/>
              </a:rPr>
              <a:t>Para sermos aprovados</a:t>
            </a:r>
            <a:endParaRPr lang="pt-BR" sz="2400" dirty="0"/>
          </a:p>
          <a:p>
            <a:pPr marL="430530" indent="-430530"/>
            <a:r>
              <a:rPr lang="pt-BR" sz="2400" dirty="0">
                <a:latin typeface="Arial"/>
                <a:cs typeface="Arial"/>
              </a:rPr>
              <a:t>Chegar ao final do semestre sem novos conhecimentos</a:t>
            </a:r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400" b="1" dirty="0">
                <a:latin typeface="Exo 2"/>
              </a:rPr>
              <a:t>R: </a:t>
            </a:r>
            <a:endParaRPr lang="pt-BR" sz="2400" b="1" dirty="0"/>
          </a:p>
          <a:p>
            <a:pPr marL="342900" indent="-342900"/>
            <a:r>
              <a:rPr lang="pt-BR" sz="2400" dirty="0">
                <a:solidFill>
                  <a:srgbClr val="000000"/>
                </a:solidFill>
                <a:latin typeface="Exo 2"/>
              </a:rPr>
              <a:t>Conseguirmos nos adaptar aos horários e fluxos de trabalho</a:t>
            </a:r>
            <a:endParaRPr lang="pt-BR" sz="2400" b="1" dirty="0">
              <a:solidFill>
                <a:srgbClr val="000000"/>
              </a:solidFill>
            </a:endParaRPr>
          </a:p>
          <a:p>
            <a:pPr marL="342900" indent="-342900"/>
            <a:r>
              <a:rPr lang="pt-BR" sz="2400" dirty="0">
                <a:solidFill>
                  <a:srgbClr val="000000"/>
                </a:solidFill>
                <a:latin typeface="Exo 2"/>
              </a:rPr>
              <a:t>Conseguir entregar os projetos nas datas estipuladas</a:t>
            </a:r>
            <a:endParaRPr lang="pt-BR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253746"/>
              </a:solidFill>
            </a:endParaRPr>
          </a:p>
          <a:p>
            <a:pPr marL="430530" indent="-430530"/>
            <a:endParaRPr lang="pt-BR" sz="2400" dirty="0">
              <a:solidFill>
                <a:srgbClr val="253746"/>
              </a:solidFill>
            </a:endParaRPr>
          </a:p>
          <a:p>
            <a:pPr marL="430530" indent="-430530"/>
            <a:endParaRPr lang="pt-BR" sz="2400" dirty="0">
              <a:solidFill>
                <a:srgbClr val="253746"/>
              </a:solidFill>
            </a:endParaRPr>
          </a:p>
          <a:p>
            <a:pPr marL="430530" indent="-430530"/>
            <a:endParaRPr lang="pt-BR" sz="2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Meta Pessimista do Semestre (Nosso longo prazo)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71F06C-265C-4612-B0F4-A213049BA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3A6BB1BF-F67B-470F-BFC9-CDC83830F2AC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6280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 Mapa do problema...se precisar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8492781" cy="1738109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/>
              </a:rPr>
              <a:t>Projeto: </a:t>
            </a:r>
            <a:r>
              <a:rPr lang="pt-BR" sz="2800" b="1" dirty="0">
                <a:solidFill>
                  <a:srgbClr val="292C34"/>
                </a:solidFill>
                <a:latin typeface="Exo 2"/>
              </a:rPr>
              <a:t>Monitoração de computadores em escolas</a:t>
            </a:r>
            <a:endParaRPr lang="pt-BR" sz="2800" b="1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/>
              </a:rPr>
              <a:t>Meta: Inovar e agilizar o suporte de T.I 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58050" y="3524677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PROFESSOR</a:t>
            </a:r>
            <a:endParaRPr lang="pt-BR" dirty="0">
              <a:cs typeface="Calibri"/>
            </a:endParaRPr>
          </a:p>
        </p:txBody>
      </p:sp>
      <p:sp>
        <p:nvSpPr>
          <p:cNvPr id="8" name="Pentágono 7"/>
          <p:cNvSpPr/>
          <p:nvPr/>
        </p:nvSpPr>
        <p:spPr>
          <a:xfrm>
            <a:off x="60556" y="4895375"/>
            <a:ext cx="204873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COMPUTADOR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1828648" y="3632271"/>
            <a:ext cx="2519589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Tenta registrar as notas dos alunos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11488692" y="3589563"/>
            <a:ext cx="1885117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rgbClr val="FFFFFF"/>
                </a:solidFill>
                <a:latin typeface="Calibri"/>
                <a:cs typeface="Calibri"/>
              </a:rPr>
              <a:t>ATENDIMENTO FINALIZADO</a:t>
            </a:r>
            <a:endParaRPr lang="pt-BR" dirty="0">
              <a:cs typeface="Calibri"/>
            </a:endParaRPr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40049" y="6116473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SUPORTE</a:t>
            </a:r>
            <a:endParaRPr lang="pt-BR" dirty="0">
              <a:cs typeface="Calibri"/>
            </a:endParaRPr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9560000">
            <a:off x="3892832" y="4248114"/>
            <a:ext cx="720080" cy="59658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880" dirty="0"/>
          </a:p>
        </p:txBody>
      </p:sp>
      <p:pic>
        <p:nvPicPr>
          <p:cNvPr id="17" name="Picture 4" descr="A picture containing indoor, building, table, orange&#10;&#10;Description automatically generated">
            <a:extLst>
              <a:ext uri="{FF2B5EF4-FFF2-40B4-BE49-F238E27FC236}">
                <a16:creationId xmlns:a16="http://schemas.microsoft.com/office/drawing/2014/main" id="{2F261D6B-FA87-4FAA-9BCF-0A4D37C5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984" y="1334010"/>
            <a:ext cx="3387714" cy="1768803"/>
          </a:xfrm>
          <a:prstGeom prst="rect">
            <a:avLst/>
          </a:prstGeom>
        </p:spPr>
      </p:pic>
      <p:sp>
        <p:nvSpPr>
          <p:cNvPr id="18" name="Retângulo 3">
            <a:extLst>
              <a:ext uri="{FF2B5EF4-FFF2-40B4-BE49-F238E27FC236}">
                <a16:creationId xmlns:a16="http://schemas.microsoft.com/office/drawing/2014/main" id="{14409E1D-1570-4A17-A10B-5C6D5906EE8B}"/>
              </a:ext>
            </a:extLst>
          </p:cNvPr>
          <p:cNvSpPr/>
          <p:nvPr/>
        </p:nvSpPr>
        <p:spPr>
          <a:xfrm>
            <a:off x="4039933" y="4942779"/>
            <a:ext cx="188384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Computador com problemas</a:t>
            </a:r>
            <a:endParaRPr lang="en-US" dirty="0"/>
          </a:p>
        </p:txBody>
      </p:sp>
      <p:sp>
        <p:nvSpPr>
          <p:cNvPr id="19" name="Seta para Baixo 15">
            <a:extLst>
              <a:ext uri="{FF2B5EF4-FFF2-40B4-BE49-F238E27FC236}">
                <a16:creationId xmlns:a16="http://schemas.microsoft.com/office/drawing/2014/main" id="{32E10AC0-6A73-4BC7-B3D9-BC9A1BA252AC}"/>
              </a:ext>
            </a:extLst>
          </p:cNvPr>
          <p:cNvSpPr/>
          <p:nvPr/>
        </p:nvSpPr>
        <p:spPr>
          <a:xfrm rot="13860000">
            <a:off x="5612441" y="4246782"/>
            <a:ext cx="720080" cy="59658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3">
            <a:extLst>
              <a:ext uri="{FF2B5EF4-FFF2-40B4-BE49-F238E27FC236}">
                <a16:creationId xmlns:a16="http://schemas.microsoft.com/office/drawing/2014/main" id="{06456EB3-B54D-4396-AD15-CBD20747C4CC}"/>
              </a:ext>
            </a:extLst>
          </p:cNvPr>
          <p:cNvSpPr/>
          <p:nvPr/>
        </p:nvSpPr>
        <p:spPr>
          <a:xfrm>
            <a:off x="5851732" y="3732097"/>
            <a:ext cx="1883844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Pede ajuda</a:t>
            </a:r>
          </a:p>
        </p:txBody>
      </p:sp>
      <p:sp>
        <p:nvSpPr>
          <p:cNvPr id="34" name="Seta para Baixo 15">
            <a:extLst>
              <a:ext uri="{FF2B5EF4-FFF2-40B4-BE49-F238E27FC236}">
                <a16:creationId xmlns:a16="http://schemas.microsoft.com/office/drawing/2014/main" id="{78D6BE53-E0C3-4293-A689-262C89A99C98}"/>
              </a:ext>
            </a:extLst>
          </p:cNvPr>
          <p:cNvSpPr/>
          <p:nvPr/>
        </p:nvSpPr>
        <p:spPr>
          <a:xfrm rot="20580000">
            <a:off x="7290151" y="4067114"/>
            <a:ext cx="720080" cy="216628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etângulo 3">
            <a:extLst>
              <a:ext uri="{FF2B5EF4-FFF2-40B4-BE49-F238E27FC236}">
                <a16:creationId xmlns:a16="http://schemas.microsoft.com/office/drawing/2014/main" id="{8AFD8029-7F66-43D8-A5B7-AF89A6D9E61D}"/>
              </a:ext>
            </a:extLst>
          </p:cNvPr>
          <p:cNvSpPr/>
          <p:nvPr/>
        </p:nvSpPr>
        <p:spPr>
          <a:xfrm>
            <a:off x="7541860" y="6222541"/>
            <a:ext cx="188384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Vai até a sala dos professores</a:t>
            </a:r>
            <a:endParaRPr lang="en-US" dirty="0"/>
          </a:p>
        </p:txBody>
      </p:sp>
      <p:sp>
        <p:nvSpPr>
          <p:cNvPr id="38" name="Seta para Baixo 15">
            <a:extLst>
              <a:ext uri="{FF2B5EF4-FFF2-40B4-BE49-F238E27FC236}">
                <a16:creationId xmlns:a16="http://schemas.microsoft.com/office/drawing/2014/main" id="{6A6ED151-EF74-4955-8E6F-48D045D4C96B}"/>
              </a:ext>
            </a:extLst>
          </p:cNvPr>
          <p:cNvSpPr/>
          <p:nvPr/>
        </p:nvSpPr>
        <p:spPr>
          <a:xfrm rot="16200000">
            <a:off x="9462637" y="6243956"/>
            <a:ext cx="720080" cy="59658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etângulo 3">
            <a:extLst>
              <a:ext uri="{FF2B5EF4-FFF2-40B4-BE49-F238E27FC236}">
                <a16:creationId xmlns:a16="http://schemas.microsoft.com/office/drawing/2014/main" id="{95FAD45B-0EEB-4E97-BFC4-185E153DE982}"/>
              </a:ext>
            </a:extLst>
          </p:cNvPr>
          <p:cNvSpPr/>
          <p:nvPr/>
        </p:nvSpPr>
        <p:spPr>
          <a:xfrm>
            <a:off x="10164120" y="6222541"/>
            <a:ext cx="1883844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Repara o computador</a:t>
            </a:r>
          </a:p>
        </p:txBody>
      </p:sp>
      <p:sp>
        <p:nvSpPr>
          <p:cNvPr id="42" name="Seta para Baixo 15">
            <a:extLst>
              <a:ext uri="{FF2B5EF4-FFF2-40B4-BE49-F238E27FC236}">
                <a16:creationId xmlns:a16="http://schemas.microsoft.com/office/drawing/2014/main" id="{ABC8599E-A101-428B-A4B9-FE143F6DFE9C}"/>
              </a:ext>
            </a:extLst>
          </p:cNvPr>
          <p:cNvSpPr/>
          <p:nvPr/>
        </p:nvSpPr>
        <p:spPr>
          <a:xfrm rot="9600000">
            <a:off x="10026815" y="4309535"/>
            <a:ext cx="720080" cy="192006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etângulo 3">
            <a:extLst>
              <a:ext uri="{FF2B5EF4-FFF2-40B4-BE49-F238E27FC236}">
                <a16:creationId xmlns:a16="http://schemas.microsoft.com/office/drawing/2014/main" id="{5964EB9F-3E39-453C-AF90-1FF9745E5E7C}"/>
              </a:ext>
            </a:extLst>
          </p:cNvPr>
          <p:cNvSpPr/>
          <p:nvPr/>
        </p:nvSpPr>
        <p:spPr>
          <a:xfrm>
            <a:off x="8165448" y="3628279"/>
            <a:ext cx="2714415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/>
              </a:rPr>
              <a:t>Registra a nota e desliga o computador</a:t>
            </a:r>
            <a:endParaRPr lang="en-US" dirty="0"/>
          </a:p>
        </p:txBody>
      </p:sp>
      <p:sp>
        <p:nvSpPr>
          <p:cNvPr id="46" name="Seta para Baixo 15">
            <a:extLst>
              <a:ext uri="{FF2B5EF4-FFF2-40B4-BE49-F238E27FC236}">
                <a16:creationId xmlns:a16="http://schemas.microsoft.com/office/drawing/2014/main" id="{20CE6D5B-B948-4D50-AB6E-DD679943F631}"/>
              </a:ext>
            </a:extLst>
          </p:cNvPr>
          <p:cNvSpPr/>
          <p:nvPr/>
        </p:nvSpPr>
        <p:spPr>
          <a:xfrm rot="16200000">
            <a:off x="10690574" y="3649692"/>
            <a:ext cx="720080" cy="59658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96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 animBg="1"/>
      <p:bldP spid="18" grpId="0"/>
      <p:bldP spid="19" grpId="0" animBg="1"/>
      <p:bldP spid="20" grpId="0"/>
      <p:bldP spid="34" grpId="0" animBg="1"/>
      <p:bldP spid="36" grpId="0"/>
      <p:bldP spid="38" grpId="0" animBg="1"/>
      <p:bldP spid="40" grpId="0"/>
      <p:bldP spid="42" grpId="0" animBg="1"/>
      <p:bldP spid="44" grpId="0"/>
      <p:bldP spid="46" grpId="0" animBg="1"/>
    </p:bldLst>
  </p:timing>
</p:sld>
</file>

<file path=ppt/theme/theme1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cerramento / Agradeciment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2905C37EA9847A7207C4BBCCCD8F4" ma:contentTypeVersion="13" ma:contentTypeDescription="Create a new document." ma:contentTypeScope="" ma:versionID="0fa59793b99d27e1e0b856ab72ac2f0d">
  <xsd:schema xmlns:xsd="http://www.w3.org/2001/XMLSchema" xmlns:xs="http://www.w3.org/2001/XMLSchema" xmlns:p="http://schemas.microsoft.com/office/2006/metadata/properties" xmlns:ns3="4327b14a-fe89-488e-9f6d-9658cacf372b" xmlns:ns4="bbcd8c33-6940-4d4c-a587-bbc736ca1e4d" targetNamespace="http://schemas.microsoft.com/office/2006/metadata/properties" ma:root="true" ma:fieldsID="01494effa1b4414faf4d9851fe547c93" ns3:_="" ns4:_="">
    <xsd:import namespace="4327b14a-fe89-488e-9f6d-9658cacf372b"/>
    <xsd:import namespace="bbcd8c33-6940-4d4c-a587-bbc736ca1e4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27b14a-fe89-488e-9f6d-9658cacf37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d8c33-6940-4d4c-a587-bbc736ca1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C26249-539D-4496-936B-3CD83A4390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323129-B204-40D5-AFF8-9C9A9BF3922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DE4A8B5-68AC-4B03-B2A1-E04BE1806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27b14a-fe89-488e-9f6d-9658cacf372b"/>
    <ds:schemaRef ds:uri="bbcd8c33-6940-4d4c-a587-bbc736ca1e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</TotalTime>
  <Words>716</Words>
  <Application>Microsoft Office PowerPoint</Application>
  <PresentationFormat>Custom</PresentationFormat>
  <Paragraphs>204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Conteúdo</vt:lpstr>
      <vt:lpstr>Encerramento / Agradecimento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Akira</dc:creator>
  <cp:lastModifiedBy>Gerson Santos</cp:lastModifiedBy>
  <cp:revision>336</cp:revision>
  <dcterms:created xsi:type="dcterms:W3CDTF">2016-12-01T16:19:35Z</dcterms:created>
  <dcterms:modified xsi:type="dcterms:W3CDTF">2020-08-27T23:52:35Z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0x0101001132905C37EA9847A7207C4BBCCCD8F4</vt:lpwstr>
  </property>
</Properties>
</file>